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gplot2.tidyverse.org/" TargetMode="External"/><Relationship Id="rId3" Type="http://schemas.openxmlformats.org/officeDocument/2006/relationships/hyperlink" Target="https://www.neutron-sciences.org/articles/sfn/pdf/2011/01/sfn201112009.pdf" TargetMode="External"/><Relationship Id="rId7" Type="http://schemas.openxmlformats.org/officeDocument/2006/relationships/hyperlink" Target="https://www.r-project.org/" TargetMode="External"/><Relationship Id="rId2" Type="http://schemas.openxmlformats.org/officeDocument/2006/relationships/hyperlink" Target="http://cmb.bio.uni-goettingen.de/pract/p1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ymol.org/2/" TargetMode="External"/><Relationship Id="rId5" Type="http://schemas.openxmlformats.org/officeDocument/2006/relationships/hyperlink" Target="https://www.ks.uiuc.edu/Research/vmd/" TargetMode="External"/><Relationship Id="rId4" Type="http://schemas.openxmlformats.org/officeDocument/2006/relationships/hyperlink" Target="http://www.gromacs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d.wikipedia.org/wiki/Berkas:Electron_shell_018_Argon_-_no_label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1523880" y="-37476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de-DE" sz="6000" b="0" strike="noStrike" spc="-1">
                <a:solidFill>
                  <a:srgbClr val="FF00FF"/>
                </a:solidFill>
                <a:latin typeface="Rockwell"/>
              </a:rPr>
              <a:t>Phase Transitions of Argon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0" y="6488640"/>
            <a:ext cx="7962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Argon Wikipedia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Bibliography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761040" y="1906200"/>
            <a:ext cx="7203600" cy="435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Tutorial: </a:t>
            </a: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  <a:hlinkClick r:id="rId2"/>
              </a:rPr>
              <a:t>http://cmb.bio.uni-goettingen.de/pract/p1/</a:t>
            </a:r>
            <a:endParaRPr lang="de-DE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Introduction to molecular dynamics: </a:t>
            </a: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  <a:hlinkClick r:id="rId3"/>
              </a:rPr>
              <a:t>https://www.neutron-sciences.org/articles/sfn/pdf/2011/01/sfn201112009.pdf</a:t>
            </a:r>
            <a:endParaRPr lang="de-DE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</a:t>
            </a:r>
            <a:endParaRPr lang="de-DE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used programs: GROMACS (</a:t>
            </a:r>
            <a:r>
              <a:rPr lang="de-DE" sz="2400" b="0" strike="noStrike" spc="-1">
                <a:solidFill>
                  <a:srgbClr val="000000"/>
                </a:solidFill>
                <a:latin typeface="Calibri"/>
                <a:ea typeface="DejaVu Sans"/>
                <a:hlinkClick r:id="rId4"/>
              </a:rPr>
              <a:t>http://www.gromacs.org/</a:t>
            </a:r>
            <a:r>
              <a:rPr lang="de-D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), VMD (</a:t>
            </a:r>
            <a:r>
              <a:rPr lang="de-DE" sz="2400" b="0" strike="noStrike" spc="-1">
                <a:solidFill>
                  <a:srgbClr val="000000"/>
                </a:solidFill>
                <a:latin typeface="Calibri"/>
                <a:ea typeface="DejaVu Sans"/>
                <a:hlinkClick r:id="rId5"/>
              </a:rPr>
              <a:t>https://www.ks.uiuc.edu/Research/vmd/</a:t>
            </a:r>
            <a:r>
              <a:rPr lang="de-D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), pymol (</a:t>
            </a:r>
            <a:r>
              <a:rPr lang="de-DE" sz="2400" b="0" strike="noStrike" spc="-1">
                <a:solidFill>
                  <a:srgbClr val="000000"/>
                </a:solidFill>
                <a:latin typeface="Calibri"/>
                <a:ea typeface="DejaVu Sans"/>
                <a:hlinkClick r:id="rId6"/>
              </a:rPr>
              <a:t>https://pymol.org/2/</a:t>
            </a:r>
            <a:r>
              <a:rPr lang="de-D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), R (</a:t>
            </a:r>
            <a:r>
              <a:rPr lang="de-DE" sz="2400" b="0" strike="noStrike" spc="-1">
                <a:solidFill>
                  <a:srgbClr val="000000"/>
                </a:solidFill>
                <a:latin typeface="Calibri"/>
                <a:ea typeface="DejaVu Sans"/>
                <a:hlinkClick r:id="rId7"/>
              </a:rPr>
              <a:t>https://www.r-project.org/</a:t>
            </a:r>
            <a:r>
              <a:rPr lang="de-D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), ggplot2 (</a:t>
            </a:r>
            <a:r>
              <a:rPr lang="de-DE" sz="2400" b="0" strike="noStrike" spc="-1">
                <a:solidFill>
                  <a:srgbClr val="000000"/>
                </a:solidFill>
                <a:latin typeface="Calibri"/>
                <a:ea typeface="DejaVu Sans"/>
                <a:hlinkClick r:id="rId8"/>
              </a:rPr>
              <a:t>https://ggplot2.tidyverse.org/</a:t>
            </a:r>
            <a:r>
              <a:rPr lang="de-D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) </a:t>
            </a:r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Core Concept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80" name="Picture 3"/>
          <p:cNvPicPr/>
          <p:nvPr/>
        </p:nvPicPr>
        <p:blipFill>
          <a:blip r:embed="rId2"/>
          <a:stretch/>
        </p:blipFill>
        <p:spPr>
          <a:xfrm>
            <a:off x="5132160" y="1440000"/>
            <a:ext cx="6819480" cy="470232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5112000" y="6191640"/>
            <a:ext cx="67676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R. Casiday and R. Frey, Washington University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154440" y="1497240"/>
            <a:ext cx="4677052" cy="374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Simulate phase transition of substance</a:t>
            </a:r>
            <a:endParaRPr lang="de-DE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Observe changes in potential energy</a:t>
            </a:r>
            <a:endParaRPr lang="de-DE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Argon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1131480" y="1408680"/>
            <a:ext cx="7203600" cy="557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Noble gas </a:t>
            </a:r>
            <a:r>
              <a:rPr lang="de-DE" sz="3600" b="0" strike="noStrike" spc="-1" dirty="0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inert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36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not react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36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Monoatomic in all phases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36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Simple Force-Field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36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apolar</a:t>
            </a:r>
            <a:endParaRPr lang="de-DE" sz="3600" b="0" strike="noStrike" spc="-1" dirty="0">
              <a:latin typeface="Arial"/>
            </a:endParaRPr>
          </a:p>
        </p:txBody>
      </p:sp>
      <p:pic>
        <p:nvPicPr>
          <p:cNvPr id="85" name="Picture 2"/>
          <p:cNvPicPr/>
          <p:nvPr/>
        </p:nvPicPr>
        <p:blipFill>
          <a:blip r:embed="rId2"/>
          <a:stretch/>
        </p:blipFill>
        <p:spPr>
          <a:xfrm>
            <a:off x="9648000" y="241560"/>
            <a:ext cx="2210400" cy="2943720"/>
          </a:xfrm>
          <a:prstGeom prst="rect">
            <a:avLst/>
          </a:prstGeom>
          <a:ln>
            <a:noFill/>
          </a:ln>
        </p:spPr>
      </p:pic>
      <p:pic>
        <p:nvPicPr>
          <p:cNvPr id="86" name="Picture 85"/>
          <p:cNvPicPr/>
          <p:nvPr/>
        </p:nvPicPr>
        <p:blipFill>
          <a:blip r:embed="rId3"/>
          <a:stretch/>
        </p:blipFill>
        <p:spPr>
          <a:xfrm>
            <a:off x="8856000" y="3384000"/>
            <a:ext cx="2906640" cy="290664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8208000" y="6048000"/>
            <a:ext cx="39837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600" b="0" u="sng" strike="noStrike" spc="-1" dirty="0">
                <a:solidFill>
                  <a:srgbClr val="0563C1"/>
                </a:solidFill>
                <a:uFillTx/>
                <a:latin typeface="Arial"/>
                <a:hlinkClick r:id="rId4"/>
              </a:rPr>
              <a:t>https://id.wikipedia.org/wiki/Berkas:Electron_shell_018_Argon_-_no_label.svg</a:t>
            </a:r>
            <a:r>
              <a:rPr lang="de-DE" sz="1600" b="0" strike="noStrike" spc="-1" dirty="0">
                <a:solidFill>
                  <a:srgbClr val="0563C1"/>
                </a:solidFill>
                <a:latin typeface="Arial"/>
              </a:rPr>
              <a:t> </a:t>
            </a:r>
            <a:endParaRPr lang="de-DE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6"/>
          <p:cNvSpPr/>
          <p:nvPr/>
        </p:nvSpPr>
        <p:spPr>
          <a:xfrm>
            <a:off x="9072000" y="72000"/>
            <a:ext cx="3023640" cy="3095640"/>
          </a:xfrm>
          <a:prstGeom prst="rect">
            <a:avLst/>
          </a:prstGeom>
          <a:pattFill prst="wdDnDiag">
            <a:fgClr>
              <a:srgbClr val="E3D200"/>
            </a:fgClr>
            <a:bgClr>
              <a:srgbClr val="FFFFFF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5"/>
          <p:cNvSpPr/>
          <p:nvPr/>
        </p:nvSpPr>
        <p:spPr>
          <a:xfrm>
            <a:off x="6566580" y="118080"/>
            <a:ext cx="2447640" cy="3095640"/>
          </a:xfrm>
          <a:prstGeom prst="rect">
            <a:avLst/>
          </a:prstGeom>
          <a:pattFill prst="wdDnDiag">
            <a:fgClr>
              <a:srgbClr val="F04E4D"/>
            </a:fgClr>
            <a:bgClr>
              <a:srgbClr val="FFFFFF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Force-Field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761040" y="1906200"/>
            <a:ext cx="7203600" cy="43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Pauli-Repulsion</a:t>
            </a:r>
            <a:endParaRPr lang="de-DE" sz="4000" b="0" strike="noStrike" spc="-1">
              <a:latin typeface="Arial"/>
            </a:endParaRPr>
          </a:p>
          <a:p>
            <a:pPr marL="914400" lvl="1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Prevents overlapping</a:t>
            </a:r>
            <a:endParaRPr lang="de-DE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3200" b="0" strike="noStrike" spc="-1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London-Dispersion</a:t>
            </a:r>
            <a:endParaRPr lang="de-DE" sz="4000" b="0" strike="noStrike" spc="-1">
              <a:latin typeface="Arial"/>
            </a:endParaRPr>
          </a:p>
          <a:p>
            <a:pPr marL="914400" lvl="1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Induced dipol-dipol interaction</a:t>
            </a:r>
            <a:endParaRPr lang="de-DE" sz="32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32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4000" b="0" strike="noStrike" spc="-1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lang="de-DE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Lennard-Jones Potential</a:t>
            </a:r>
            <a:endParaRPr lang="de-DE" sz="4000" b="0" strike="noStrike" spc="-1">
              <a:latin typeface="Arial"/>
            </a:endParaRPr>
          </a:p>
        </p:txBody>
      </p:sp>
      <p:pic>
        <p:nvPicPr>
          <p:cNvPr id="90" name="Picture 13"/>
          <p:cNvPicPr/>
          <p:nvPr/>
        </p:nvPicPr>
        <p:blipFill>
          <a:blip r:embed="rId2"/>
          <a:stretch/>
        </p:blipFill>
        <p:spPr>
          <a:xfrm>
            <a:off x="6145200" y="0"/>
            <a:ext cx="6045840" cy="342828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6485760" y="3259800"/>
            <a:ext cx="3332880" cy="57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Lennard-Jones Potential (Quelle: wiki)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92" name="Line 4"/>
          <p:cNvSpPr/>
          <p:nvPr/>
        </p:nvSpPr>
        <p:spPr>
          <a:xfrm>
            <a:off x="9072000" y="72000"/>
            <a:ext cx="360" cy="3096000"/>
          </a:xfrm>
          <a:prstGeom prst="line">
            <a:avLst/>
          </a:prstGeom>
          <a:ln w="36000" cap="rnd">
            <a:solidFill>
              <a:srgbClr val="ED1C24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7"/>
          <p:cNvSpPr/>
          <p:nvPr/>
        </p:nvSpPr>
        <p:spPr>
          <a:xfrm>
            <a:off x="6667920" y="189720"/>
            <a:ext cx="18277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latin typeface="Arial"/>
              </a:rPr>
              <a:t>Strong repulsive</a:t>
            </a:r>
          </a:p>
          <a:p>
            <a:pPr>
              <a:lnSpc>
                <a:spcPct val="100000"/>
              </a:lnSpc>
            </a:pPr>
            <a:r>
              <a:rPr lang="de-DE" sz="1800" b="0" strike="noStrike" spc="-1" dirty="0">
                <a:latin typeface="Arial"/>
              </a:rPr>
              <a:t>force</a:t>
            </a:r>
          </a:p>
        </p:txBody>
      </p:sp>
      <p:sp>
        <p:nvSpPr>
          <p:cNvPr id="96" name="CustomShape 8"/>
          <p:cNvSpPr/>
          <p:nvPr/>
        </p:nvSpPr>
        <p:spPr>
          <a:xfrm>
            <a:off x="9432000" y="189720"/>
            <a:ext cx="1442700" cy="391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latin typeface="Arial"/>
              </a:rPr>
              <a:t>attraction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Goal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761040" y="1906200"/>
            <a:ext cx="7203600" cy="435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Simulate the phase transition of Argon</a:t>
            </a:r>
            <a:endParaRPr lang="de-DE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4000" b="0" strike="noStrike" spc="-1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Learn basics in Gromacs and molecule visualization (VMD, pymol)</a:t>
            </a:r>
            <a:endParaRPr lang="de-DE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Cooling (gas → liquid) 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48000" y="3910680"/>
            <a:ext cx="7203600" cy="270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Conditions</a:t>
            </a:r>
            <a:r>
              <a:rPr lang="de-DE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lang="de-DE" sz="3200" b="0" strike="noStrike" spc="-1" dirty="0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controlled: atom count (fixed), volume (fixed) &amp; tempreature (decreasing: 100 → 25°K)</a:t>
            </a:r>
            <a:endParaRPr lang="de-DE" sz="2800" b="0" strike="noStrike" spc="-1" dirty="0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Variable: pressure</a:t>
            </a:r>
            <a:endParaRPr lang="de-DE" sz="2800" b="0" strike="noStrike" spc="-1" dirty="0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Time: 5000 picoseconds </a:t>
            </a:r>
            <a:endParaRPr lang="de-DE" sz="2800" b="0" strike="noStrike" spc="-1" dirty="0">
              <a:latin typeface="Arial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4"/>
          <a:stretch/>
        </p:blipFill>
        <p:spPr>
          <a:xfrm>
            <a:off x="684000" y="1097640"/>
            <a:ext cx="3419640" cy="2718000"/>
          </a:xfrm>
          <a:prstGeom prst="rect">
            <a:avLst/>
          </a:prstGeom>
          <a:ln>
            <a:noFill/>
          </a:ln>
        </p:spPr>
      </p:pic>
      <p:pic>
        <p:nvPicPr>
          <p:cNvPr id="110" name="Picture 109"/>
          <p:cNvPicPr/>
          <p:nvPr/>
        </p:nvPicPr>
        <p:blipFill>
          <a:blip r:embed="rId5"/>
          <a:stretch/>
        </p:blipFill>
        <p:spPr>
          <a:xfrm>
            <a:off x="4248000" y="1094760"/>
            <a:ext cx="3455640" cy="274644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6"/>
          <a:stretch/>
        </p:blipFill>
        <p:spPr>
          <a:xfrm>
            <a:off x="7851960" y="1116000"/>
            <a:ext cx="3456360" cy="2746800"/>
          </a:xfrm>
          <a:prstGeom prst="rect">
            <a:avLst/>
          </a:prstGeom>
          <a:ln>
            <a:noFill/>
          </a:ln>
        </p:spPr>
      </p:pic>
      <p:pic>
        <p:nvPicPr>
          <p:cNvPr id="3" name="argon_gastoliquid">
            <a:hlinkClick r:id="" action="ppaction://media"/>
            <a:extLst>
              <a:ext uri="{FF2B5EF4-FFF2-40B4-BE49-F238E27FC236}">
                <a16:creationId xmlns:a16="http://schemas.microsoft.com/office/drawing/2014/main" id="{AA38FB04-2E0B-475E-8024-EFBC5B6BB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67816" y="4031333"/>
            <a:ext cx="3869177" cy="2707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Cooling (fluid → solid) 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48000" y="3910680"/>
            <a:ext cx="7203600" cy="27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Conditions</a:t>
            </a: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lang="de-DE" sz="32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controled: atom count (fixed), volume (fixed) &amp; tempreature (decreasing: 100 → 0°K)</a:t>
            </a:r>
            <a:endParaRPr lang="de-DE" sz="28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Variable: pressure</a:t>
            </a:r>
            <a:endParaRPr lang="de-DE" sz="28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Time: 5000 picoseconds </a:t>
            </a:r>
            <a:endParaRPr lang="de-DE" sz="2800" b="0" strike="noStrike" spc="-1">
              <a:latin typeface="Arial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4"/>
          <a:stretch/>
        </p:blipFill>
        <p:spPr>
          <a:xfrm>
            <a:off x="684000" y="1097640"/>
            <a:ext cx="3419640" cy="271800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5"/>
          <a:stretch/>
        </p:blipFill>
        <p:spPr>
          <a:xfrm>
            <a:off x="4248000" y="1094760"/>
            <a:ext cx="3455640" cy="27464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6"/>
          <a:stretch/>
        </p:blipFill>
        <p:spPr>
          <a:xfrm>
            <a:off x="7851960" y="1116000"/>
            <a:ext cx="3456360" cy="2746800"/>
          </a:xfrm>
          <a:prstGeom prst="rect">
            <a:avLst/>
          </a:prstGeom>
          <a:ln>
            <a:noFill/>
          </a:ln>
        </p:spPr>
      </p:pic>
      <p:pic>
        <p:nvPicPr>
          <p:cNvPr id="2" name="liq_to_solid">
            <a:hlinkClick r:id="" action="ppaction://media"/>
            <a:extLst>
              <a:ext uri="{FF2B5EF4-FFF2-40B4-BE49-F238E27FC236}">
                <a16:creationId xmlns:a16="http://schemas.microsoft.com/office/drawing/2014/main" id="{B2719BDC-0175-4077-A917-BD8E37B81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48334" y="4033902"/>
            <a:ext cx="3870206" cy="270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Heat up (fluid → gas) 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648000" y="3910680"/>
            <a:ext cx="7203600" cy="27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Conditions</a:t>
            </a: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lang="de-DE" sz="32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controled: atom count (fixed), volume (fixed) &amp; tempreature (increasing: 50 → 125°K)</a:t>
            </a:r>
            <a:endParaRPr lang="de-DE" sz="28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Variable: pressure</a:t>
            </a:r>
            <a:endParaRPr lang="de-DE" sz="28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Time: 5000 picoseconds </a:t>
            </a:r>
            <a:endParaRPr lang="de-DE" sz="2800" b="0" strike="noStrike" spc="-1">
              <a:latin typeface="Arial"/>
            </a:endParaRPr>
          </a:p>
        </p:txBody>
      </p:sp>
      <p:pic>
        <p:nvPicPr>
          <p:cNvPr id="121" name="Picture 120"/>
          <p:cNvPicPr/>
          <p:nvPr/>
        </p:nvPicPr>
        <p:blipFill>
          <a:blip r:embed="rId4"/>
          <a:stretch/>
        </p:blipFill>
        <p:spPr>
          <a:xfrm>
            <a:off x="684000" y="1097640"/>
            <a:ext cx="3419640" cy="271800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4248000" y="1094760"/>
            <a:ext cx="3455640" cy="274644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7851960" y="1116000"/>
            <a:ext cx="3456360" cy="2746800"/>
          </a:xfrm>
          <a:prstGeom prst="rect">
            <a:avLst/>
          </a:prstGeom>
          <a:ln>
            <a:noFill/>
          </a:ln>
        </p:spPr>
      </p:pic>
      <p:pic>
        <p:nvPicPr>
          <p:cNvPr id="2" name="heatup">
            <a:hlinkClick r:id="" action="ppaction://media"/>
            <a:extLst>
              <a:ext uri="{FF2B5EF4-FFF2-40B4-BE49-F238E27FC236}">
                <a16:creationId xmlns:a16="http://schemas.microsoft.com/office/drawing/2014/main" id="{BC26B7C9-54FC-4834-BF6B-0B723D4CC1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4950" y="4097277"/>
            <a:ext cx="3603589" cy="2522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Outlook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48000" y="1296000"/>
            <a:ext cx="8711640" cy="301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Enhence Argon project:</a:t>
            </a:r>
            <a:endParaRPr lang="de-DE" sz="3200" b="0" strike="noStrike" spc="-1">
              <a:latin typeface="Arial"/>
            </a:endParaRPr>
          </a:p>
          <a:p>
            <a:pPr marL="1512000" lvl="6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Observe longer time period</a:t>
            </a:r>
            <a:endParaRPr lang="de-DE" sz="3200" b="0" strike="noStrike" spc="-1">
              <a:latin typeface="Arial"/>
            </a:endParaRPr>
          </a:p>
          <a:p>
            <a:pPr marL="1512000" lvl="6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Simulate: gas → fluid → solid or </a:t>
            </a:r>
            <a:br/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solid → fluid → gas</a:t>
            </a:r>
            <a:endParaRPr lang="de-DE" sz="3200" b="0" strike="noStrike" spc="-1">
              <a:latin typeface="Arial"/>
            </a:endParaRPr>
          </a:p>
          <a:p>
            <a:pPr marL="1512000" lvl="6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 different ensemble: NTP</a:t>
            </a:r>
            <a:endParaRPr lang="de-DE" sz="3200" b="0" strike="noStrike" spc="-1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Simulate different Atoms</a:t>
            </a: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342</Words>
  <Application>Microsoft Office PowerPoint</Application>
  <PresentationFormat>Widescreen</PresentationFormat>
  <Paragraphs>61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Rockwell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Transitions of Argon</dc:title>
  <dc:subject/>
  <dc:creator>Hewett, Sebastian</dc:creator>
  <dc:description/>
  <cp:lastModifiedBy>Hewett, Sebastian</cp:lastModifiedBy>
  <cp:revision>13</cp:revision>
  <dcterms:created xsi:type="dcterms:W3CDTF">2019-03-21T13:32:04Z</dcterms:created>
  <dcterms:modified xsi:type="dcterms:W3CDTF">2019-03-22T09:57:49Z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